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FCAFE0-E52C-4C41-990A-26D539C99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EC5F03-885B-4FCB-BD2D-DB45A694F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5F0A90-E0FF-415A-8001-ED8D2CC5F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D8EBFD-26B3-4430-B263-4303E9B41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77781E-36AD-4876-8407-60ECB07B6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427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AB423-3152-4F28-A97A-CAD5C1D69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670A4C-800F-4BCB-8DF0-BDE42922E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97E33A5-00BD-482F-B17C-7966A4E6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7E231D-31F5-40BB-93E8-E38ECC6DE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C0232C-D7A5-4C1E-86CF-68E343ECF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736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700D73-FBBB-4D2D-917A-397D62DC50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2F128E-AAE7-40D2-8AE7-56D86C508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F7779FD-8976-4DA7-AD42-EA6060F9F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290757-4D3A-4073-91C5-9101E4AE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3CB2E45-032B-4F76-A5FA-D7B0FBE85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384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BDDD2-0B01-48CE-A336-BAD7803E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E24BA9-022F-4972-9EA0-CDD141052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4D2399-99B9-4D36-AAD5-91DFEEBAF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A65B53-A8BA-497B-BB83-476B14D1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07750E-EFBA-41F1-A3AE-4BF0EA45D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367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2E3D5-34B2-4602-9B52-7EF3D28B4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EF786E-5E5D-4AF1-962A-549111402B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011CF2-04CC-498E-A68E-35A1D6085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883357-4F7F-4E32-92D8-14E49A766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5013AE-BB48-4570-80E1-1B40C6B5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24348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2AB8C1-E545-43BB-9578-D3825FD37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604C6D-0E91-497C-8BC3-37A80242A4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CDB1F6-E4C3-4A0F-8CA9-5880F6621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D6B459-D684-4B1D-8718-43AD1C22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BBD90-D60F-4FB3-924E-1893053B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63B73A-7705-4FE8-B78A-6229EE4E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958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A3E05-8B57-41F9-A61E-3AF02E723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5E4630-7C87-4880-8D7E-2E649A7D8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E32E264-8F67-4C06-9581-86BDBA1F7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0EF834A-C14F-4D77-9D5F-4A554E2CE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664C165-CD05-4255-9056-5728E054F0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B925E3-EE49-43EC-A480-9EFC5D711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5163A8F-8666-41BA-9F2A-40488D9C3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59BD237-2DF6-4344-AC68-234F3EBAD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036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30266-4BAB-40C1-8B85-BDB936762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2B8AFEF-B4A6-49C9-AB7F-CF91B621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1336AE8-E535-4E56-A368-A64F4E869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8075E10-0E8C-444B-B37E-B77749C9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146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CA373DD-2D85-40C2-8596-32BAD6D17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43A6BD9-8EC5-46BE-9CB2-5B1263549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F21D07-ECA2-4D4F-9A81-CBACCD2F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489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CD312E-4F70-4097-835B-664850F05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93D1E2-F8FE-4A4D-84F3-0BD1AC590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B3B8AE-015A-451D-AAE1-538382564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D22009-C769-459B-8E50-56099C074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3B34036-A7E1-4F1C-91DC-CEEAB7326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D9CA6C-6E46-456F-811F-FB65F834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805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E3AE2-50CF-49AD-B7DB-B01F0ED1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3F06F86-AD20-4804-B0B2-772895C4C8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A3DCB8-C5DE-49EF-9602-920F09720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FAA2446-85FB-48E2-9186-A613FE069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B43F89B-AB93-405E-9B34-868C4F68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10D4C9-4705-4FCE-9CFC-D3B816D2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661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33F53-B299-4771-86FC-3BFB14D18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3D6CEDD-7DCB-4750-941B-5E166B244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CD5FE6-533D-40D4-982D-D027087E9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41924-FEBA-4475-84AD-F6BB8632ED43}" type="datetimeFigureOut">
              <a:rPr lang="es-CO" smtClean="0"/>
              <a:t>14/02/2022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870DEE-64FB-4960-9F4C-AB168C403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0DF3CB-3B49-416E-8F6D-F07CA67F2A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BCF9A-0305-4EBF-BF48-6828FF33820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91287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lecha abajo 15">
            <a:extLst>
              <a:ext uri="{FF2B5EF4-FFF2-40B4-BE49-F238E27FC236}">
                <a16:creationId xmlns:a16="http://schemas.microsoft.com/office/drawing/2014/main" id="{4AF56814-66DB-4653-97F2-CB5CE58BA4E7}"/>
              </a:ext>
            </a:extLst>
          </p:cNvPr>
          <p:cNvSpPr/>
          <p:nvPr/>
        </p:nvSpPr>
        <p:spPr>
          <a:xfrm rot="16200000">
            <a:off x="9191299" y="3413321"/>
            <a:ext cx="338292" cy="92855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tx1"/>
              </a:solidFill>
            </a:endParaRPr>
          </a:p>
        </p:txBody>
      </p:sp>
      <p:grpSp>
        <p:nvGrpSpPr>
          <p:cNvPr id="4" name="Group 1">
            <a:extLst>
              <a:ext uri="{FF2B5EF4-FFF2-40B4-BE49-F238E27FC236}">
                <a16:creationId xmlns:a16="http://schemas.microsoft.com/office/drawing/2014/main" id="{FA9B467A-5289-4F75-BA29-79D2250F8EE1}"/>
              </a:ext>
            </a:extLst>
          </p:cNvPr>
          <p:cNvGrpSpPr/>
          <p:nvPr/>
        </p:nvGrpSpPr>
        <p:grpSpPr>
          <a:xfrm>
            <a:off x="7983875" y="1022555"/>
            <a:ext cx="1636187" cy="3021651"/>
            <a:chOff x="4637416" y="2584958"/>
            <a:chExt cx="1741375" cy="2969539"/>
          </a:xfrm>
        </p:grpSpPr>
        <p:sp>
          <p:nvSpPr>
            <p:cNvPr id="7" name="Flecha abajo 15">
              <a:extLst>
                <a:ext uri="{FF2B5EF4-FFF2-40B4-BE49-F238E27FC236}">
                  <a16:creationId xmlns:a16="http://schemas.microsoft.com/office/drawing/2014/main" id="{06315EC3-B5BD-4D7B-9E46-8E23B96B35BD}"/>
                </a:ext>
              </a:extLst>
            </p:cNvPr>
            <p:cNvSpPr/>
            <p:nvPr/>
          </p:nvSpPr>
          <p:spPr>
            <a:xfrm rot="5400000">
              <a:off x="4925503" y="4933952"/>
              <a:ext cx="332458" cy="90863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6" name="Flecha abajo 14">
              <a:extLst>
                <a:ext uri="{FF2B5EF4-FFF2-40B4-BE49-F238E27FC236}">
                  <a16:creationId xmlns:a16="http://schemas.microsoft.com/office/drawing/2014/main" id="{B2C3350F-5148-425D-8D7C-5A38F77AB094}"/>
                </a:ext>
              </a:extLst>
            </p:cNvPr>
            <p:cNvSpPr/>
            <p:nvPr/>
          </p:nvSpPr>
          <p:spPr>
            <a:xfrm>
              <a:off x="5328083" y="2584958"/>
              <a:ext cx="360040" cy="83192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5" name="Bisel 9">
              <a:extLst>
                <a:ext uri="{FF2B5EF4-FFF2-40B4-BE49-F238E27FC236}">
                  <a16:creationId xmlns:a16="http://schemas.microsoft.com/office/drawing/2014/main" id="{DE8D5F1D-793C-4A28-82F2-9E0E1D6CCB62}"/>
                </a:ext>
              </a:extLst>
            </p:cNvPr>
            <p:cNvSpPr/>
            <p:nvPr/>
          </p:nvSpPr>
          <p:spPr>
            <a:xfrm>
              <a:off x="4637416" y="3424624"/>
              <a:ext cx="1741375" cy="576064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dirty="0">
                  <a:solidFill>
                    <a:schemeClr val="tx1"/>
                  </a:solidFill>
                </a:rPr>
                <a:t>prediction.py</a:t>
              </a:r>
            </a:p>
          </p:txBody>
        </p:sp>
      </p:grp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47248F0D-942A-4679-98C2-0A4C32EDEF4A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801969" y="2463128"/>
            <a:ext cx="0" cy="1509432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79B900-4004-4D44-8E59-99D0BA6803A6}"/>
              </a:ext>
            </a:extLst>
          </p:cNvPr>
          <p:cNvCxnSpPr>
            <a:cxnSpLocks/>
          </p:cNvCxnSpPr>
          <p:nvPr/>
        </p:nvCxnSpPr>
        <p:spPr>
          <a:xfrm flipH="1">
            <a:off x="7744570" y="1129747"/>
            <a:ext cx="1125821" cy="0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DAD8E1A7-4105-4CC9-B867-EDBC51346B38}"/>
              </a:ext>
            </a:extLst>
          </p:cNvPr>
          <p:cNvSpPr txBox="1"/>
          <p:nvPr/>
        </p:nvSpPr>
        <p:spPr>
          <a:xfrm>
            <a:off x="7983875" y="5835445"/>
            <a:ext cx="2498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Visible Commerce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Detection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Image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B52CE58-3963-4600-8B73-9E69965A576D}"/>
              </a:ext>
            </a:extLst>
          </p:cNvPr>
          <p:cNvSpPr txBox="1"/>
          <p:nvPr/>
        </p:nvSpPr>
        <p:spPr>
          <a:xfrm>
            <a:off x="776959" y="5841251"/>
            <a:ext cx="1706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Lateral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Facade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or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Street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view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image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  <p:pic>
        <p:nvPicPr>
          <p:cNvPr id="11" name="Imagen 10" descr="Imagen que contiene edificio, camino, exterior, calle&#10;&#10;Descripción generada automáticamente">
            <a:extLst>
              <a:ext uri="{FF2B5EF4-FFF2-40B4-BE49-F238E27FC236}">
                <a16:creationId xmlns:a16="http://schemas.microsoft.com/office/drawing/2014/main" id="{1CACA29A-CC73-4132-924B-8286DCCBF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01" y="3497131"/>
            <a:ext cx="7399074" cy="3053092"/>
          </a:xfrm>
          <a:prstGeom prst="rect">
            <a:avLst/>
          </a:prstGeom>
        </p:spPr>
      </p:pic>
      <p:pic>
        <p:nvPicPr>
          <p:cNvPr id="12" name="Imagen 11" descr="Casa en medio de la calle&#10;&#10;Descripción generada automáticamente">
            <a:extLst>
              <a:ext uri="{FF2B5EF4-FFF2-40B4-BE49-F238E27FC236}">
                <a16:creationId xmlns:a16="http://schemas.microsoft.com/office/drawing/2014/main" id="{C7977C9B-0AD1-4AC5-BDDA-B86FE9331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61" y="421016"/>
            <a:ext cx="7068709" cy="2827483"/>
          </a:xfrm>
          <a:prstGeom prst="rect">
            <a:avLst/>
          </a:prstGeom>
        </p:spPr>
      </p:pic>
      <p:pic>
        <p:nvPicPr>
          <p:cNvPr id="1026" name="Picture 2" descr="Csv file document icon Royalty Free Vector Image">
            <a:extLst>
              <a:ext uri="{FF2B5EF4-FFF2-40B4-BE49-F238E27FC236}">
                <a16:creationId xmlns:a16="http://schemas.microsoft.com/office/drawing/2014/main" id="{7E02548D-E4AA-4EF3-BE46-B271E062B4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9" t="8324" r="1933" b="16003"/>
          <a:stretch/>
        </p:blipFill>
        <p:spPr bwMode="auto">
          <a:xfrm>
            <a:off x="9907617" y="2000835"/>
            <a:ext cx="2284383" cy="216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B64DD2E1-94E0-4AA0-96D5-3E2B6F4C52E4}"/>
              </a:ext>
            </a:extLst>
          </p:cNvPr>
          <p:cNvSpPr txBox="1"/>
          <p:nvPr/>
        </p:nvSpPr>
        <p:spPr>
          <a:xfrm>
            <a:off x="9515495" y="4254368"/>
            <a:ext cx="2498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Visible Commerce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Detection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labels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398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lecha abajo 15">
            <a:extLst>
              <a:ext uri="{FF2B5EF4-FFF2-40B4-BE49-F238E27FC236}">
                <a16:creationId xmlns:a16="http://schemas.microsoft.com/office/drawing/2014/main" id="{4AF56814-66DB-4653-97F2-CB5CE58BA4E7}"/>
              </a:ext>
            </a:extLst>
          </p:cNvPr>
          <p:cNvSpPr/>
          <p:nvPr/>
        </p:nvSpPr>
        <p:spPr>
          <a:xfrm rot="16200000">
            <a:off x="6746699" y="3620943"/>
            <a:ext cx="338292" cy="92855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chemeClr val="tx1"/>
              </a:solidFill>
            </a:endParaRPr>
          </a:p>
        </p:txBody>
      </p:sp>
      <p:grpSp>
        <p:nvGrpSpPr>
          <p:cNvPr id="4" name="Group 1">
            <a:extLst>
              <a:ext uri="{FF2B5EF4-FFF2-40B4-BE49-F238E27FC236}">
                <a16:creationId xmlns:a16="http://schemas.microsoft.com/office/drawing/2014/main" id="{FA9B467A-5289-4F75-BA29-79D2250F8EE1}"/>
              </a:ext>
            </a:extLst>
          </p:cNvPr>
          <p:cNvGrpSpPr/>
          <p:nvPr/>
        </p:nvGrpSpPr>
        <p:grpSpPr>
          <a:xfrm>
            <a:off x="5539276" y="1230177"/>
            <a:ext cx="1685550" cy="3021651"/>
            <a:chOff x="4637416" y="2584958"/>
            <a:chExt cx="1793911" cy="2969539"/>
          </a:xfrm>
        </p:grpSpPr>
        <p:sp>
          <p:nvSpPr>
            <p:cNvPr id="7" name="Flecha abajo 15">
              <a:extLst>
                <a:ext uri="{FF2B5EF4-FFF2-40B4-BE49-F238E27FC236}">
                  <a16:creationId xmlns:a16="http://schemas.microsoft.com/office/drawing/2014/main" id="{06315EC3-B5BD-4D7B-9E46-8E23B96B35BD}"/>
                </a:ext>
              </a:extLst>
            </p:cNvPr>
            <p:cNvSpPr/>
            <p:nvPr/>
          </p:nvSpPr>
          <p:spPr>
            <a:xfrm rot="5400000">
              <a:off x="4925503" y="4933952"/>
              <a:ext cx="332458" cy="90863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6" name="Flecha abajo 14">
              <a:extLst>
                <a:ext uri="{FF2B5EF4-FFF2-40B4-BE49-F238E27FC236}">
                  <a16:creationId xmlns:a16="http://schemas.microsoft.com/office/drawing/2014/main" id="{B2C3350F-5148-425D-8D7C-5A38F77AB094}"/>
                </a:ext>
              </a:extLst>
            </p:cNvPr>
            <p:cNvSpPr/>
            <p:nvPr/>
          </p:nvSpPr>
          <p:spPr>
            <a:xfrm>
              <a:off x="5328083" y="2584958"/>
              <a:ext cx="360040" cy="83192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5" name="Bisel 9">
              <a:extLst>
                <a:ext uri="{FF2B5EF4-FFF2-40B4-BE49-F238E27FC236}">
                  <a16:creationId xmlns:a16="http://schemas.microsoft.com/office/drawing/2014/main" id="{DE8D5F1D-793C-4A28-82F2-9E0E1D6CCB62}"/>
                </a:ext>
              </a:extLst>
            </p:cNvPr>
            <p:cNvSpPr/>
            <p:nvPr/>
          </p:nvSpPr>
          <p:spPr>
            <a:xfrm>
              <a:off x="4689952" y="3421825"/>
              <a:ext cx="1741375" cy="576064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dirty="0">
                  <a:solidFill>
                    <a:schemeClr val="tx1"/>
                  </a:solidFill>
                </a:rPr>
                <a:t>prediction.py</a:t>
              </a:r>
            </a:p>
          </p:txBody>
        </p:sp>
      </p:grp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47248F0D-942A-4679-98C2-0A4C32EDEF4A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6406732" y="2667902"/>
            <a:ext cx="0" cy="1509432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DAD8E1A7-4105-4CC9-B867-EDBC51346B38}"/>
              </a:ext>
            </a:extLst>
          </p:cNvPr>
          <p:cNvSpPr txBox="1"/>
          <p:nvPr/>
        </p:nvSpPr>
        <p:spPr>
          <a:xfrm>
            <a:off x="73871" y="4996469"/>
            <a:ext cx="3548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Visible Commerce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Detection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Image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  <p:pic>
        <p:nvPicPr>
          <p:cNvPr id="12" name="Imagen 11" descr="Casa en medio de la calle&#10;&#10;Descripción generada automáticamente">
            <a:extLst>
              <a:ext uri="{FF2B5EF4-FFF2-40B4-BE49-F238E27FC236}">
                <a16:creationId xmlns:a16="http://schemas.microsoft.com/office/drawing/2014/main" id="{C7977C9B-0AD1-4AC5-BDDA-B86FE9331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8" y="-1"/>
            <a:ext cx="5504144" cy="2201657"/>
          </a:xfrm>
          <a:prstGeom prst="rect">
            <a:avLst/>
          </a:prstGeom>
        </p:spPr>
      </p:pic>
      <p:pic>
        <p:nvPicPr>
          <p:cNvPr id="1026" name="Picture 2" descr="Csv file document icon Royalty Free Vector Image">
            <a:extLst>
              <a:ext uri="{FF2B5EF4-FFF2-40B4-BE49-F238E27FC236}">
                <a16:creationId xmlns:a16="http://schemas.microsoft.com/office/drawing/2014/main" id="{7E02548D-E4AA-4EF3-BE46-B271E062B4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9" t="8324" r="1933" b="16003"/>
          <a:stretch/>
        </p:blipFill>
        <p:spPr bwMode="auto">
          <a:xfrm>
            <a:off x="7424658" y="3579058"/>
            <a:ext cx="1023152" cy="96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B64DD2E1-94E0-4AA0-96D5-3E2B6F4C52E4}"/>
              </a:ext>
            </a:extLst>
          </p:cNvPr>
          <p:cNvSpPr txBox="1"/>
          <p:nvPr/>
        </p:nvSpPr>
        <p:spPr>
          <a:xfrm>
            <a:off x="7032061" y="3071529"/>
            <a:ext cx="1634858" cy="52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Visible Commerce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Detection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labels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  <p:grpSp>
        <p:nvGrpSpPr>
          <p:cNvPr id="28" name="Group 1">
            <a:extLst>
              <a:ext uri="{FF2B5EF4-FFF2-40B4-BE49-F238E27FC236}">
                <a16:creationId xmlns:a16="http://schemas.microsoft.com/office/drawing/2014/main" id="{51CA9FAF-6B4B-455B-BA74-C0F9316AAE1A}"/>
              </a:ext>
            </a:extLst>
          </p:cNvPr>
          <p:cNvGrpSpPr/>
          <p:nvPr/>
        </p:nvGrpSpPr>
        <p:grpSpPr>
          <a:xfrm>
            <a:off x="8870216" y="3997876"/>
            <a:ext cx="1636187" cy="1448254"/>
            <a:chOff x="4637414" y="2637308"/>
            <a:chExt cx="1741375" cy="1423277"/>
          </a:xfrm>
        </p:grpSpPr>
        <p:sp>
          <p:nvSpPr>
            <p:cNvPr id="30" name="Flecha abajo 14">
              <a:extLst>
                <a:ext uri="{FF2B5EF4-FFF2-40B4-BE49-F238E27FC236}">
                  <a16:creationId xmlns:a16="http://schemas.microsoft.com/office/drawing/2014/main" id="{55896F11-A450-409E-8EB4-F1410977F713}"/>
                </a:ext>
              </a:extLst>
            </p:cNvPr>
            <p:cNvSpPr/>
            <p:nvPr/>
          </p:nvSpPr>
          <p:spPr>
            <a:xfrm>
              <a:off x="5328083" y="2637308"/>
              <a:ext cx="360040" cy="83192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solidFill>
                  <a:schemeClr val="tx1"/>
                </a:solidFill>
              </a:endParaRPr>
            </a:p>
          </p:txBody>
        </p:sp>
        <p:sp>
          <p:nvSpPr>
            <p:cNvPr id="31" name="Bisel 9">
              <a:extLst>
                <a:ext uri="{FF2B5EF4-FFF2-40B4-BE49-F238E27FC236}">
                  <a16:creationId xmlns:a16="http://schemas.microsoft.com/office/drawing/2014/main" id="{E4E20D19-18BB-44AB-93C7-E3112581DD49}"/>
                </a:ext>
              </a:extLst>
            </p:cNvPr>
            <p:cNvSpPr/>
            <p:nvPr/>
          </p:nvSpPr>
          <p:spPr>
            <a:xfrm>
              <a:off x="4637414" y="3484521"/>
              <a:ext cx="1741375" cy="576064"/>
            </a:xfrm>
            <a:prstGeom prst="beve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dirty="0">
                  <a:solidFill>
                    <a:schemeClr val="tx1"/>
                  </a:solidFill>
                </a:rPr>
                <a:t>model_performance.py</a:t>
              </a:r>
            </a:p>
          </p:txBody>
        </p:sp>
      </p:grp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2FF4F746-90B1-4727-B7AB-73D288402A76}"/>
              </a:ext>
            </a:extLst>
          </p:cNvPr>
          <p:cNvCxnSpPr>
            <a:cxnSpLocks/>
          </p:cNvCxnSpPr>
          <p:nvPr/>
        </p:nvCxnSpPr>
        <p:spPr>
          <a:xfrm flipH="1">
            <a:off x="5539275" y="1230177"/>
            <a:ext cx="912291" cy="0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79B900-4004-4D44-8E59-99D0BA6803A6}"/>
              </a:ext>
            </a:extLst>
          </p:cNvPr>
          <p:cNvCxnSpPr>
            <a:cxnSpLocks/>
          </p:cNvCxnSpPr>
          <p:nvPr/>
        </p:nvCxnSpPr>
        <p:spPr>
          <a:xfrm flipH="1">
            <a:off x="8487451" y="4064044"/>
            <a:ext cx="1125821" cy="0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2" descr="Csv file document icon Royalty Free Vector Image">
            <a:extLst>
              <a:ext uri="{FF2B5EF4-FFF2-40B4-BE49-F238E27FC236}">
                <a16:creationId xmlns:a16="http://schemas.microsoft.com/office/drawing/2014/main" id="{61E4C928-F376-4150-9AE1-96C4806FA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9" t="8324" r="1933" b="16003"/>
          <a:stretch/>
        </p:blipFill>
        <p:spPr bwMode="auto">
          <a:xfrm>
            <a:off x="10477755" y="3459621"/>
            <a:ext cx="1023152" cy="96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80801CCE-DC3C-4BFD-B630-934FCC65634A}"/>
              </a:ext>
            </a:extLst>
          </p:cNvPr>
          <p:cNvCxnSpPr>
            <a:cxnSpLocks/>
          </p:cNvCxnSpPr>
          <p:nvPr/>
        </p:nvCxnSpPr>
        <p:spPr>
          <a:xfrm flipH="1">
            <a:off x="9125400" y="4064044"/>
            <a:ext cx="1125821" cy="0"/>
          </a:xfrm>
          <a:prstGeom prst="line">
            <a:avLst/>
          </a:prstGeom>
          <a:ln w="2317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20DAB78-F5E6-4F5C-86CE-E4B44559C433}"/>
              </a:ext>
            </a:extLst>
          </p:cNvPr>
          <p:cNvSpPr txBox="1"/>
          <p:nvPr/>
        </p:nvSpPr>
        <p:spPr>
          <a:xfrm>
            <a:off x="10171902" y="2793956"/>
            <a:ext cx="1634858" cy="52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Helvetica" panose="020B0604020202030204" pitchFamily="34" charset="0"/>
                <a:cs typeface="Helvetica" pitchFamily="34" charset="0"/>
              </a:rPr>
              <a:t>Visible Commerce manually labeled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61957CF4-10E6-48C5-B911-8E8F0E9D1124}"/>
              </a:ext>
            </a:extLst>
          </p:cNvPr>
          <p:cNvSpPr txBox="1"/>
          <p:nvPr/>
        </p:nvSpPr>
        <p:spPr>
          <a:xfrm>
            <a:off x="9866049" y="6150465"/>
            <a:ext cx="19407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Table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with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performace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metrics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in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commerce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counts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</a:p>
        </p:txBody>
      </p:sp>
      <p:sp>
        <p:nvSpPr>
          <p:cNvPr id="37" name="Flecha abajo 14">
            <a:extLst>
              <a:ext uri="{FF2B5EF4-FFF2-40B4-BE49-F238E27FC236}">
                <a16:creationId xmlns:a16="http://schemas.microsoft.com/office/drawing/2014/main" id="{9B419BB3-FE87-43BA-BD05-F5C19EBD4364}"/>
              </a:ext>
            </a:extLst>
          </p:cNvPr>
          <p:cNvSpPr/>
          <p:nvPr/>
        </p:nvSpPr>
        <p:spPr>
          <a:xfrm>
            <a:off x="9519165" y="5436212"/>
            <a:ext cx="338292" cy="8465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CD84FF65-83A2-4B57-8DAD-151569EC4D81}"/>
              </a:ext>
            </a:extLst>
          </p:cNvPr>
          <p:cNvSpPr txBox="1"/>
          <p:nvPr/>
        </p:nvSpPr>
        <p:spPr>
          <a:xfrm>
            <a:off x="9258701" y="6288965"/>
            <a:ext cx="773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latin typeface="Helvetica" panose="020B0604020202030204" pitchFamily="34" charset="0"/>
                <a:cs typeface="Helvetica" pitchFamily="34" charset="0"/>
              </a:rPr>
              <a:t>%</a:t>
            </a:r>
            <a:endParaRPr lang="es-ES" sz="1400" b="1" dirty="0">
              <a:latin typeface="Helvetica" panose="020B0604020202030204" pitchFamily="34" charset="0"/>
              <a:cs typeface="Helvetica" pitchFamily="34" charset="0"/>
            </a:endParaRPr>
          </a:p>
        </p:txBody>
      </p:sp>
      <p:pic>
        <p:nvPicPr>
          <p:cNvPr id="3" name="Imagen 2" descr="Casa en medio de la calle&#10;&#10;Descripción generada automáticamente con confianza media">
            <a:extLst>
              <a:ext uri="{FF2B5EF4-FFF2-40B4-BE49-F238E27FC236}">
                <a16:creationId xmlns:a16="http://schemas.microsoft.com/office/drawing/2014/main" id="{FE8D7533-6676-43C6-8063-5BE3024193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4" y="2843780"/>
            <a:ext cx="5504140" cy="2201656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B04047AB-7314-4C95-B132-BF5D6E50CB6E}"/>
              </a:ext>
            </a:extLst>
          </p:cNvPr>
          <p:cNvSpPr txBox="1"/>
          <p:nvPr/>
        </p:nvSpPr>
        <p:spPr>
          <a:xfrm>
            <a:off x="5502143" y="230535"/>
            <a:ext cx="3548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Image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with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building</a:t>
            </a:r>
            <a:r>
              <a:rPr lang="es-ES" sz="1400" dirty="0">
                <a:latin typeface="Helvetica" panose="020B0604020202030204" pitchFamily="34" charset="0"/>
                <a:cs typeface="Helvetica" pitchFamily="34" charset="0"/>
              </a:rPr>
              <a:t> </a:t>
            </a:r>
            <a:r>
              <a:rPr lang="es-ES" sz="1400" dirty="0" err="1">
                <a:latin typeface="Helvetica" panose="020B0604020202030204" pitchFamily="34" charset="0"/>
                <a:cs typeface="Helvetica" pitchFamily="34" charset="0"/>
              </a:rPr>
              <a:t>facades</a:t>
            </a:r>
            <a:endParaRPr lang="es-ES" sz="1400" dirty="0">
              <a:latin typeface="Helvetica" panose="020B0604020202030204" pitchFamily="34" charset="0"/>
              <a:cs typeface="Helvetic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2009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51</Words>
  <Application>Microsoft Office PowerPoint</Application>
  <PresentationFormat>Panorámica</PresentationFormat>
  <Paragraphs>12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Camilo Saldarriaga</dc:creator>
  <cp:lastModifiedBy>Camilo Saldarriaga</cp:lastModifiedBy>
  <cp:revision>3</cp:revision>
  <dcterms:created xsi:type="dcterms:W3CDTF">2022-01-21T18:28:29Z</dcterms:created>
  <dcterms:modified xsi:type="dcterms:W3CDTF">2022-02-15T01:38:30Z</dcterms:modified>
</cp:coreProperties>
</file>

<file path=docProps/thumbnail.jpeg>
</file>